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67" r:id="rId11"/>
    <p:sldId id="264" r:id="rId12"/>
    <p:sldId id="266"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62A520-240F-425A-A599-E76977825273}"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2A520-240F-425A-A599-E76977825273}"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2A520-240F-425A-A599-E76977825273}"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2A520-240F-425A-A599-E76977825273}"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62A520-240F-425A-A599-E76977825273}"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62A520-240F-425A-A599-E76977825273}"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62A520-240F-425A-A599-E76977825273}"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2A520-240F-425A-A599-E76977825273}"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2A520-240F-425A-A599-E76977825273}"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2A520-240F-425A-A599-E76977825273}"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2A520-240F-425A-A599-E76977825273}"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93C7C-8B1D-4462-AF61-69535BDEDA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alpha val="48000"/>
              </a:srgbClr>
            </a:gs>
            <a:gs pos="25000">
              <a:srgbClr val="21D6E0"/>
            </a:gs>
            <a:gs pos="75000">
              <a:srgbClr val="0087E6"/>
            </a:gs>
            <a:gs pos="100000">
              <a:srgbClr val="005CB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2A520-240F-425A-A599-E76977825273}" type="datetimeFigureOut">
              <a:rPr lang="en-US" smtClean="0"/>
              <a:t>5/27/2025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93C7C-8B1D-4462-AF61-69535BDEDA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346" y="2357430"/>
            <a:ext cx="9358346" cy="2584459"/>
          </a:xfrm>
        </p:spPr>
        <p:txBody>
          <a:bodyPr>
            <a:normAutofit fontScale="90000"/>
          </a:bodyPr>
          <a:lstStyle/>
          <a:p>
            <a:r>
              <a:rPr lang="en-US" sz="2700" dirty="0"/>
              <a:t>DISEMINAREA PROIECTULUI ERASMUS+ AL LICEULUI TEORETIC „HENRI COANDĂ” BACĂU PENTRU ȘCOLI ACREDITATE </a:t>
            </a:r>
            <a:br>
              <a:rPr lang="en-US" sz="2700" dirty="0"/>
            </a:br>
            <a:r>
              <a:rPr lang="en-US" sz="2700" dirty="0"/>
              <a:t>  - COD DE ACREDITARE: 2022-1-RO01-KA120-SCH-000105409 -</a:t>
            </a:r>
            <a:br>
              <a:rPr lang="en-US" sz="2700" dirty="0"/>
            </a:br>
            <a:r>
              <a:rPr lang="en-US" sz="2700" dirty="0"/>
              <a:t/>
            </a:r>
            <a:br>
              <a:rPr lang="en-US" sz="2700" dirty="0"/>
            </a:br>
            <a:r>
              <a:rPr lang="en-US" sz="2700" dirty="0"/>
              <a:t>NUMĂR PROIECT: 2024-1-RO01-KA121-SCH-000236230</a:t>
            </a:r>
            <a:r>
              <a:rPr lang="en-US" dirty="0"/>
              <a:t/>
            </a:r>
            <a:br>
              <a:rPr lang="en-US" dirty="0"/>
            </a:br>
            <a:endParaRPr lang="en-US" dirty="0"/>
          </a:p>
        </p:txBody>
      </p:sp>
      <p:sp>
        <p:nvSpPr>
          <p:cNvPr id="4" name="TextBox 3"/>
          <p:cNvSpPr txBox="1"/>
          <p:nvPr/>
        </p:nvSpPr>
        <p:spPr>
          <a:xfrm>
            <a:off x="428596" y="4857760"/>
            <a:ext cx="3214710" cy="1754326"/>
          </a:xfrm>
          <a:prstGeom prst="rect">
            <a:avLst/>
          </a:prstGeom>
          <a:noFill/>
        </p:spPr>
        <p:txBody>
          <a:bodyPr wrap="square" rtlCol="0">
            <a:spAutoFit/>
          </a:bodyPr>
          <a:lstStyle/>
          <a:p>
            <a:r>
              <a:rPr lang="en-US" dirty="0" err="1" smtClean="0">
                <a:latin typeface="Times New Roman" pitchFamily="18" charset="0"/>
                <a:cs typeface="Times New Roman" pitchFamily="18" charset="0"/>
              </a:rPr>
              <a:t>Diseminare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creat</a:t>
            </a:r>
            <a:r>
              <a:rPr lang="ro-RO" dirty="0" smtClean="0">
                <a:latin typeface="Times New Roman" pitchFamily="18" charset="0"/>
                <a:cs typeface="Times New Roman" pitchFamily="18" charset="0"/>
              </a:rPr>
              <a:t>ă de elevii</a:t>
            </a:r>
            <a:r>
              <a:rPr lang="en-US" dirty="0" smtClean="0">
                <a:latin typeface="Times New Roman" pitchFamily="18" charset="0"/>
                <a:cs typeface="Times New Roman" pitchFamily="18" charset="0"/>
              </a:rPr>
              <a:t>:</a:t>
            </a:r>
            <a:endParaRPr lang="ro-RO" dirty="0" smtClean="0">
              <a:latin typeface="Times New Roman" pitchFamily="18" charset="0"/>
              <a:cs typeface="Times New Roman" pitchFamily="18" charset="0"/>
            </a:endParaRPr>
          </a:p>
          <a:p>
            <a:pPr>
              <a:buFont typeface="Arial" pitchFamily="34" charset="0"/>
              <a:buChar char="•"/>
            </a:pPr>
            <a:r>
              <a:rPr lang="ro-RO" dirty="0" smtClean="0">
                <a:latin typeface="Times New Roman" pitchFamily="18" charset="0"/>
                <a:cs typeface="Times New Roman" pitchFamily="18" charset="0"/>
              </a:rPr>
              <a:t>Avasiloaie Miruna</a:t>
            </a:r>
          </a:p>
          <a:p>
            <a:pPr>
              <a:buFont typeface="Arial" pitchFamily="34" charset="0"/>
              <a:buChar char="•"/>
            </a:pPr>
            <a:r>
              <a:rPr lang="ro-RO" dirty="0" smtClean="0">
                <a:latin typeface="Times New Roman" pitchFamily="18" charset="0"/>
                <a:cs typeface="Times New Roman" pitchFamily="18" charset="0"/>
              </a:rPr>
              <a:t>Dinu Ștefania</a:t>
            </a:r>
          </a:p>
          <a:p>
            <a:pPr>
              <a:buFont typeface="Arial" pitchFamily="34" charset="0"/>
              <a:buChar char="•"/>
            </a:pPr>
            <a:r>
              <a:rPr lang="ro-RO" dirty="0" smtClean="0">
                <a:latin typeface="Times New Roman" pitchFamily="18" charset="0"/>
                <a:cs typeface="Times New Roman" pitchFamily="18" charset="0"/>
              </a:rPr>
              <a:t>Ionescu Cezar</a:t>
            </a:r>
          </a:p>
          <a:p>
            <a:pPr>
              <a:buFont typeface="Arial" pitchFamily="34" charset="0"/>
              <a:buChar char="•"/>
            </a:pPr>
            <a:r>
              <a:rPr lang="ro-RO" dirty="0" smtClean="0">
                <a:latin typeface="Times New Roman" pitchFamily="18" charset="0"/>
                <a:cs typeface="Times New Roman" pitchFamily="18" charset="0"/>
              </a:rPr>
              <a:t>Jitaru Cristian</a:t>
            </a:r>
          </a:p>
          <a:p>
            <a:pPr>
              <a:buFont typeface="Arial" pitchFamily="34" charset="0"/>
              <a:buChar char="•"/>
            </a:pPr>
            <a:r>
              <a:rPr lang="ro-RO" dirty="0" smtClean="0">
                <a:latin typeface="Times New Roman" pitchFamily="18" charset="0"/>
                <a:cs typeface="Times New Roman" pitchFamily="18" charset="0"/>
              </a:rPr>
              <a:t>Rusu Maria </a:t>
            </a:r>
            <a:endParaRPr lang="en-US" dirty="0">
              <a:latin typeface="Times New Roman" pitchFamily="18" charset="0"/>
              <a:cs typeface="Times New Roman" pitchFamily="18" charset="0"/>
            </a:endParaRPr>
          </a:p>
        </p:txBody>
      </p:sp>
      <p:pic>
        <p:nvPicPr>
          <p:cNvPr id="5" name="Picture 4" descr="eras+.jpg"/>
          <p:cNvPicPr>
            <a:picLocks noChangeAspect="1"/>
          </p:cNvPicPr>
          <p:nvPr/>
        </p:nvPicPr>
        <p:blipFill>
          <a:blip r:embed="rId3" cstate="print"/>
          <a:stretch>
            <a:fillRect/>
          </a:stretch>
        </p:blipFill>
        <p:spPr>
          <a:xfrm>
            <a:off x="5715008" y="357166"/>
            <a:ext cx="3266696" cy="1357322"/>
          </a:xfrm>
          <a:prstGeom prst="rect">
            <a:avLst/>
          </a:prstGeom>
        </p:spPr>
      </p:pic>
      <p:pic>
        <p:nvPicPr>
          <p:cNvPr id="6" name="Picture 5" descr="coanda.png"/>
          <p:cNvPicPr>
            <a:picLocks noChangeAspect="1"/>
          </p:cNvPicPr>
          <p:nvPr/>
        </p:nvPicPr>
        <p:blipFill>
          <a:blip r:embed="rId4" cstate="print"/>
          <a:stretch>
            <a:fillRect/>
          </a:stretch>
        </p:blipFill>
        <p:spPr>
          <a:xfrm>
            <a:off x="357158" y="428604"/>
            <a:ext cx="2786082" cy="13899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786874" cy="657229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7158" y="357166"/>
            <a:ext cx="8215370" cy="461665"/>
          </a:xfrm>
          <a:prstGeom prst="rect">
            <a:avLst/>
          </a:prstGeom>
          <a:noFill/>
        </p:spPr>
        <p:txBody>
          <a:bodyPr wrap="square" rtlCol="0">
            <a:spAutoFit/>
          </a:bodyPr>
          <a:lstStyle/>
          <a:p>
            <a:r>
              <a:rPr lang="ro-RO" sz="2400" dirty="0" smtClean="0">
                <a:solidFill>
                  <a:srgbClr val="002060"/>
                </a:solidFill>
                <a:latin typeface="Arial Black" pitchFamily="34" charset="0"/>
                <a:cs typeface="Times New Roman" pitchFamily="18" charset="0"/>
              </a:rPr>
              <a:t>Ștefania</a:t>
            </a:r>
            <a:r>
              <a:rPr lang="en-US" sz="2400" dirty="0" smtClean="0">
                <a:solidFill>
                  <a:srgbClr val="002060"/>
                </a:solidFill>
                <a:latin typeface="Arial Black" pitchFamily="34" charset="0"/>
                <a:cs typeface="Times New Roman" pitchFamily="18" charset="0"/>
              </a:rPr>
              <a:t>:</a:t>
            </a:r>
            <a:endParaRPr lang="en-US" sz="2400" dirty="0">
              <a:solidFill>
                <a:srgbClr val="002060"/>
              </a:solidFill>
              <a:latin typeface="Arial Black" pitchFamily="34" charset="0"/>
              <a:cs typeface="Times New Roman" pitchFamily="18" charset="0"/>
            </a:endParaRPr>
          </a:p>
        </p:txBody>
      </p:sp>
      <p:sp>
        <p:nvSpPr>
          <p:cNvPr id="5" name="TextBox 4"/>
          <p:cNvSpPr txBox="1"/>
          <p:nvPr/>
        </p:nvSpPr>
        <p:spPr>
          <a:xfrm>
            <a:off x="428596" y="1071546"/>
            <a:ext cx="8358246" cy="4832092"/>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Proiectul "Erasmus+"a fost fără îndoială cea mai  benefica și frumoasa experienta pentru mine .</a:t>
            </a:r>
          </a:p>
          <a:p>
            <a:r>
              <a:rPr lang="vi-VN" sz="2800" dirty="0" smtClean="0">
                <a:latin typeface="Times New Roman" pitchFamily="18" charset="0"/>
                <a:cs typeface="Times New Roman" pitchFamily="18" charset="0"/>
              </a:rPr>
              <a:t>Pe plan personal, am devenit mai curajoasa. Dacă înainte eram timidă și îmi era teamă să vorbesc în fața altora, acum am mai multă încredere în mine. De asemenea, am învățat să mă descurc singură într-un loc străin, să iau decizii și să fiu atentă la cei din jur.</a:t>
            </a:r>
          </a:p>
          <a:p>
            <a:r>
              <a:rPr lang="vi-VN" sz="2800" dirty="0" smtClean="0">
                <a:latin typeface="Times New Roman" pitchFamily="18" charset="0"/>
                <a:cs typeface="Times New Roman" pitchFamily="18" charset="0"/>
              </a:rPr>
              <a:t>Cea mai frumoasă parte a fost că, deși eram diferiți, toți aveam ceva în comun: dorința de a învăța și de a ne simți bine împreună. Acest proiect m a făcut sa apreciez mai mult diversitatea, cultura și tradițiile .</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786874" cy="657229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7158" y="357166"/>
            <a:ext cx="8215370" cy="461665"/>
          </a:xfrm>
          <a:prstGeom prst="rect">
            <a:avLst/>
          </a:prstGeom>
          <a:noFill/>
        </p:spPr>
        <p:txBody>
          <a:bodyPr wrap="square" rtlCol="0">
            <a:spAutoFit/>
          </a:bodyPr>
          <a:lstStyle/>
          <a:p>
            <a:r>
              <a:rPr lang="ro-RO" sz="2400" dirty="0" smtClean="0">
                <a:solidFill>
                  <a:srgbClr val="002060"/>
                </a:solidFill>
                <a:latin typeface="Arial Black" pitchFamily="34" charset="0"/>
                <a:cs typeface="Times New Roman" pitchFamily="18" charset="0"/>
              </a:rPr>
              <a:t>Cezar</a:t>
            </a:r>
            <a:r>
              <a:rPr lang="en-US" sz="2400" dirty="0" smtClean="0">
                <a:solidFill>
                  <a:srgbClr val="002060"/>
                </a:solidFill>
                <a:latin typeface="Arial Black" pitchFamily="34" charset="0"/>
                <a:cs typeface="Times New Roman" pitchFamily="18" charset="0"/>
              </a:rPr>
              <a:t>:</a:t>
            </a:r>
            <a:endParaRPr lang="en-US" sz="2400" dirty="0">
              <a:solidFill>
                <a:srgbClr val="002060"/>
              </a:solidFill>
              <a:latin typeface="Arial Black" pitchFamily="34" charset="0"/>
              <a:cs typeface="Times New Roman" pitchFamily="18" charset="0"/>
            </a:endParaRPr>
          </a:p>
        </p:txBody>
      </p:sp>
      <p:sp>
        <p:nvSpPr>
          <p:cNvPr id="5" name="TextBox 4"/>
          <p:cNvSpPr txBox="1"/>
          <p:nvPr/>
        </p:nvSpPr>
        <p:spPr>
          <a:xfrm>
            <a:off x="428596" y="1071546"/>
            <a:ext cx="8358246" cy="5078313"/>
          </a:xfrm>
          <a:prstGeom prst="rect">
            <a:avLst/>
          </a:prstGeom>
          <a:noFill/>
        </p:spPr>
        <p:txBody>
          <a:bodyPr wrap="square" rtlCol="0">
            <a:spAutoFit/>
          </a:bodyPr>
          <a:lstStyle/>
          <a:p>
            <a:r>
              <a:rPr lang="en-US" sz="36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Cât timp am stat în Salonic, am fost uimit de frumusețea locului, de ospitalitatea oamenilor și de cât de bine vorbeau engleza. Mâncarea a fost delicioasă, patiseriile excelente, iar atmosfera caldă și primitoare. Orașul e plin de istorie, tradiție și locuri de vizitat. M-a impresionat respectul și patriotismul localnicilor. Cu siguranță aș reveni!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786874" cy="657229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7158" y="357166"/>
            <a:ext cx="8215370" cy="461665"/>
          </a:xfrm>
          <a:prstGeom prst="rect">
            <a:avLst/>
          </a:prstGeom>
          <a:noFill/>
        </p:spPr>
        <p:txBody>
          <a:bodyPr wrap="square" rtlCol="0">
            <a:spAutoFit/>
          </a:bodyPr>
          <a:lstStyle/>
          <a:p>
            <a:r>
              <a:rPr lang="ro-RO" sz="2400" dirty="0" smtClean="0">
                <a:solidFill>
                  <a:srgbClr val="002060"/>
                </a:solidFill>
                <a:latin typeface="Arial Black" pitchFamily="34" charset="0"/>
                <a:cs typeface="Times New Roman" pitchFamily="18" charset="0"/>
              </a:rPr>
              <a:t>Cristian</a:t>
            </a:r>
            <a:r>
              <a:rPr lang="en-US" sz="2400" dirty="0" smtClean="0">
                <a:solidFill>
                  <a:srgbClr val="002060"/>
                </a:solidFill>
                <a:latin typeface="Arial Black" pitchFamily="34" charset="0"/>
                <a:cs typeface="Times New Roman" pitchFamily="18" charset="0"/>
              </a:rPr>
              <a:t>:</a:t>
            </a:r>
            <a:endParaRPr lang="en-US" sz="2400" dirty="0">
              <a:solidFill>
                <a:srgbClr val="002060"/>
              </a:solidFill>
              <a:latin typeface="Arial Black" pitchFamily="34" charset="0"/>
              <a:cs typeface="Times New Roman" pitchFamily="18" charset="0"/>
            </a:endParaRPr>
          </a:p>
        </p:txBody>
      </p:sp>
      <p:sp>
        <p:nvSpPr>
          <p:cNvPr id="5" name="TextBox 4"/>
          <p:cNvSpPr txBox="1"/>
          <p:nvPr/>
        </p:nvSpPr>
        <p:spPr>
          <a:xfrm>
            <a:off x="456732" y="1029343"/>
            <a:ext cx="8358246" cy="5262979"/>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Am avut o experiență minunată în Salonic, Grecia. Mi-a plăcut foarte mult mâncarea tradițională – gustoasă și plină de arome autentice. M-au impresionat structurile caselor, cu o arhitectură deosebită care reflectă istoria bogată a orașului; fiind pasionat de fotografie, am surprins aproape fiecare moment în imagini. Peisajele au fost superbe, fie că priveam spre mare, fie că exploram străzile pline de viață. Am circulat cu metroul, am vizitat muzee interesante și am simțit din plin farmecul local. Atmosfera caldă, oamenii prietenoși și îmbinarea perfectă între vechi și nou au făcut din această vacanță una de neuitat.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786874" cy="657229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7158" y="357166"/>
            <a:ext cx="8215370" cy="461665"/>
          </a:xfrm>
          <a:prstGeom prst="rect">
            <a:avLst/>
          </a:prstGeom>
          <a:noFill/>
        </p:spPr>
        <p:txBody>
          <a:bodyPr wrap="square" rtlCol="0">
            <a:spAutoFit/>
          </a:bodyPr>
          <a:lstStyle/>
          <a:p>
            <a:r>
              <a:rPr lang="en-US" sz="2400" dirty="0" smtClean="0">
                <a:solidFill>
                  <a:srgbClr val="002060"/>
                </a:solidFill>
                <a:latin typeface="Arial Black" pitchFamily="34" charset="0"/>
                <a:cs typeface="Times New Roman" pitchFamily="18" charset="0"/>
              </a:rPr>
              <a:t>M</a:t>
            </a:r>
            <a:r>
              <a:rPr lang="ro-RO" sz="2400" dirty="0" smtClean="0">
                <a:solidFill>
                  <a:srgbClr val="002060"/>
                </a:solidFill>
                <a:latin typeface="Arial Black" pitchFamily="34" charset="0"/>
                <a:cs typeface="Times New Roman" pitchFamily="18" charset="0"/>
              </a:rPr>
              <a:t>aria</a:t>
            </a:r>
            <a:r>
              <a:rPr lang="ro-RO" sz="2400" dirty="0">
                <a:solidFill>
                  <a:srgbClr val="002060"/>
                </a:solidFill>
                <a:latin typeface="Arial Black" pitchFamily="34" charset="0"/>
                <a:cs typeface="Times New Roman" pitchFamily="18" charset="0"/>
              </a:rPr>
              <a:t> </a:t>
            </a:r>
            <a:r>
              <a:rPr lang="en-US" sz="2400" dirty="0" smtClean="0">
                <a:solidFill>
                  <a:srgbClr val="002060"/>
                </a:solidFill>
                <a:latin typeface="Arial Black" pitchFamily="34" charset="0"/>
                <a:cs typeface="Times New Roman" pitchFamily="18" charset="0"/>
              </a:rPr>
              <a:t>:</a:t>
            </a:r>
            <a:endParaRPr lang="en-US" sz="2400" dirty="0">
              <a:solidFill>
                <a:srgbClr val="002060"/>
              </a:solidFill>
              <a:latin typeface="Arial Black" pitchFamily="34" charset="0"/>
              <a:cs typeface="Times New Roman" pitchFamily="18" charset="0"/>
            </a:endParaRPr>
          </a:p>
        </p:txBody>
      </p:sp>
      <p:sp>
        <p:nvSpPr>
          <p:cNvPr id="5" name="TextBox 4"/>
          <p:cNvSpPr txBox="1"/>
          <p:nvPr/>
        </p:nvSpPr>
        <p:spPr>
          <a:xfrm>
            <a:off x="428596" y="928670"/>
            <a:ext cx="8358246" cy="6144519"/>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Experiența din Salonic, Grecia, a fost una memorabilă și plină de învățăminte. Am avut ocazia să interacționez cu oameni calzi și primitori, să explorez un oraș vibrant și să descopăr o cultură diferită. Atmosfera generală a fost plăcută și m-a ajutat să mă simt rapid integrată. Am învățat lucruri noi, mi-am îmbunătățit abilitățile de comunicare și am creat amintiri frumoase. A fost o experiență care m-a îmbogățit personal și pe care o voi păstra mereu în suflet.</a:t>
            </a:r>
            <a:r>
              <a:rPr lang="en-US" sz="3200"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8596" y="428604"/>
            <a:ext cx="2857520" cy="557216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o-RO" dirty="0" smtClean="0">
                <a:latin typeface="Times New Roman" pitchFamily="18" charset="0"/>
                <a:cs typeface="Times New Roman" pitchFamily="18" charset="0"/>
              </a:rPr>
              <a:t>ERASMUS+ 2025</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Schimb de experiențe culturale și educaționale</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normAutofit/>
          </a:bodyPr>
          <a:lstStyle/>
          <a:p>
            <a:r>
              <a:rPr lang="vi-VN" sz="1800" dirty="0" smtClean="0">
                <a:latin typeface="Times New Roman" pitchFamily="18" charset="0"/>
                <a:cs typeface="Times New Roman" pitchFamily="18" charset="0"/>
              </a:rPr>
              <a:t>În doar câteva zile petrecute în frumoasa țară Grecia, am participat la o multitudine de  activitați special preparate pentru a  întări schimbul de experiențe cu elevii din </a:t>
            </a:r>
            <a:r>
              <a:rPr lang="vi-VN" sz="1800" i="1" dirty="0" smtClean="0">
                <a:latin typeface="Times New Roman" pitchFamily="18" charset="0"/>
                <a:cs typeface="Times New Roman" pitchFamily="18" charset="0"/>
              </a:rPr>
              <a:t>“GENERAL LYCEUM OF AMPELOKIPI”.</a:t>
            </a:r>
          </a:p>
          <a:p>
            <a:r>
              <a:rPr lang="en-US" sz="1800" dirty="0" smtClean="0">
                <a:solidFill>
                  <a:schemeClr val="accent6">
                    <a:lumMod val="50000"/>
                  </a:schemeClr>
                </a:solidFill>
                <a:latin typeface="Times New Roman" pitchFamily="18" charset="0"/>
                <a:cs typeface="Times New Roman" pitchFamily="18" charset="0"/>
              </a:rPr>
              <a:t>In just a few days spent in the beautiful country of Greece, we participated in a multitude of activities specially prepared to strengthen the exchange of experiences with the students of the </a:t>
            </a:r>
            <a:r>
              <a:rPr lang="en-US" sz="1800" i="1" dirty="0" smtClean="0">
                <a:solidFill>
                  <a:schemeClr val="accent6">
                    <a:lumMod val="50000"/>
                  </a:schemeClr>
                </a:solidFill>
                <a:latin typeface="Times New Roman" pitchFamily="18" charset="0"/>
                <a:cs typeface="Times New Roman" pitchFamily="18" charset="0"/>
              </a:rPr>
              <a:t>"GENERAL LYCEUM OF AMPELOKIPI".</a:t>
            </a:r>
            <a:endParaRPr lang="en-US" sz="1800" i="1" dirty="0">
              <a:solidFill>
                <a:schemeClr val="accent6">
                  <a:lumMod val="50000"/>
                </a:schemeClr>
              </a:solidFill>
              <a:latin typeface="Times New Roman" pitchFamily="18" charset="0"/>
              <a:cs typeface="Times New Roman" pitchFamily="18" charset="0"/>
            </a:endParaRPr>
          </a:p>
        </p:txBody>
      </p:sp>
      <p:pic>
        <p:nvPicPr>
          <p:cNvPr id="5" name="Picture 4" descr="WhatsApp Image 2025-05-27 at 20.29.41.jpeg"/>
          <p:cNvPicPr>
            <a:picLocks noChangeAspect="1"/>
          </p:cNvPicPr>
          <p:nvPr/>
        </p:nvPicPr>
        <p:blipFill>
          <a:blip r:embed="rId2" cstate="print"/>
          <a:srcRect t="29630"/>
          <a:stretch>
            <a:fillRect/>
          </a:stretch>
        </p:blipFill>
        <p:spPr>
          <a:xfrm>
            <a:off x="3786182" y="357166"/>
            <a:ext cx="5143504" cy="271462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WhatsApp Image 2025-05-27 at 20.31.00.jpeg"/>
          <p:cNvPicPr>
            <a:picLocks noChangeAspect="1"/>
          </p:cNvPicPr>
          <p:nvPr/>
        </p:nvPicPr>
        <p:blipFill>
          <a:blip r:embed="rId3" cstate="print"/>
          <a:srcRect t="16667" r="9091"/>
          <a:stretch>
            <a:fillRect/>
          </a:stretch>
        </p:blipFill>
        <p:spPr>
          <a:xfrm>
            <a:off x="4071934" y="3286124"/>
            <a:ext cx="4500594" cy="309415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8596" y="142852"/>
            <a:ext cx="2928958" cy="642942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8596" y="214290"/>
            <a:ext cx="3008313" cy="785818"/>
          </a:xfrm>
        </p:spPr>
        <p:txBody>
          <a:bodyPr>
            <a:noAutofit/>
          </a:bodyPr>
          <a:lstStyle/>
          <a:p>
            <a:r>
              <a:rPr lang="ro-RO" sz="2800" dirty="0" smtClean="0">
                <a:latin typeface="Times New Roman" pitchFamily="18" charset="0"/>
                <a:cs typeface="Times New Roman" pitchFamily="18" charset="0"/>
              </a:rPr>
              <a:t>Primirea elevilor nostrii în Grecia</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457200" y="928670"/>
            <a:ext cx="3008313" cy="5197493"/>
          </a:xfrm>
        </p:spPr>
        <p:txBody>
          <a:bodyPr>
            <a:noAutofit/>
          </a:bodyPr>
          <a:lstStyle/>
          <a:p>
            <a:r>
              <a:rPr lang="ro-RO" sz="1800" dirty="0" smtClean="0">
                <a:latin typeface="Times New Roman" pitchFamily="18" charset="0"/>
                <a:cs typeface="Times New Roman" pitchFamily="18" charset="0"/>
              </a:rPr>
              <a:t>În prima zi petrecută împreună la școală, elevii greci ne-au întâmpinat cu gustări tradiționale și apoi au făcut un tur detaliat al liceului. Mai târziu, ne-am îndreptat spre Primărie, unde un spectacol muzical și un video introductiv al orașului ne aștepta.</a:t>
            </a:r>
          </a:p>
          <a:p>
            <a:r>
              <a:rPr lang="en-US" sz="1800" dirty="0" smtClean="0">
                <a:solidFill>
                  <a:schemeClr val="accent6">
                    <a:lumMod val="50000"/>
                  </a:schemeClr>
                </a:solidFill>
                <a:latin typeface="Times New Roman" pitchFamily="18" charset="0"/>
                <a:cs typeface="Times New Roman" pitchFamily="18" charset="0"/>
              </a:rPr>
              <a:t>On our first day together at school, the Greek students welcomed us with traditional snacks and then gave us a detailed tour of the high school. Later, we headed to the City Hall, where a musical performance and an introductory video of the city awaited us.</a:t>
            </a:r>
            <a:endParaRPr lang="en-US" sz="1800" dirty="0">
              <a:solidFill>
                <a:schemeClr val="accent6">
                  <a:lumMod val="50000"/>
                </a:schemeClr>
              </a:solidFill>
              <a:latin typeface="Times New Roman" pitchFamily="18" charset="0"/>
              <a:cs typeface="Times New Roman" pitchFamily="18" charset="0"/>
            </a:endParaRPr>
          </a:p>
        </p:txBody>
      </p:sp>
      <p:pic>
        <p:nvPicPr>
          <p:cNvPr id="5" name="Picture 4" descr="WhatsApp Image 2025-05-27 at 21.03.47.jpeg"/>
          <p:cNvPicPr>
            <a:picLocks noChangeAspect="1"/>
          </p:cNvPicPr>
          <p:nvPr/>
        </p:nvPicPr>
        <p:blipFill>
          <a:blip r:embed="rId2" cstate="print"/>
          <a:srcRect t="9732" r="19531"/>
          <a:stretch>
            <a:fillRect/>
          </a:stretch>
        </p:blipFill>
        <p:spPr>
          <a:xfrm>
            <a:off x="3643306" y="357166"/>
            <a:ext cx="5094351" cy="3215314"/>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WhatsApp Image 2025-05-27 at 21.01.15.jpeg"/>
          <p:cNvPicPr>
            <a:picLocks noChangeAspect="1"/>
          </p:cNvPicPr>
          <p:nvPr/>
        </p:nvPicPr>
        <p:blipFill>
          <a:blip r:embed="rId3" cstate="print"/>
          <a:srcRect t="29167" b="10416"/>
          <a:stretch>
            <a:fillRect/>
          </a:stretch>
        </p:blipFill>
        <p:spPr>
          <a:xfrm>
            <a:off x="3643306" y="3714752"/>
            <a:ext cx="2723889" cy="2928934"/>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WhatsApp Image 2025-05-27 at 21.06.34.jpeg"/>
          <p:cNvPicPr>
            <a:picLocks noChangeAspect="1"/>
          </p:cNvPicPr>
          <p:nvPr/>
        </p:nvPicPr>
        <p:blipFill>
          <a:blip r:embed="rId4" cstate="print"/>
          <a:srcRect t="35164" b="4448"/>
          <a:stretch>
            <a:fillRect/>
          </a:stretch>
        </p:blipFill>
        <p:spPr>
          <a:xfrm>
            <a:off x="6215074" y="3714752"/>
            <a:ext cx="2725269" cy="292895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52"/>
            <a:ext cx="8501122" cy="523220"/>
          </a:xfrm>
          <a:prstGeom prst="rect">
            <a:avLst/>
          </a:prstGeom>
          <a:noFill/>
        </p:spPr>
        <p:txBody>
          <a:bodyPr wrap="square" rtlCol="0">
            <a:spAutoFit/>
          </a:bodyPr>
          <a:lstStyle/>
          <a:p>
            <a:pPr algn="ctr"/>
            <a:r>
              <a:rPr lang="ro-RO" sz="2800" b="1" dirty="0" smtClean="0">
                <a:latin typeface="Times New Roman" pitchFamily="18" charset="0"/>
                <a:cs typeface="Times New Roman" pitchFamily="18" charset="0"/>
              </a:rPr>
              <a:t>Orele desfășurate în cadrul programului</a:t>
            </a:r>
            <a:endParaRPr lang="en-US" sz="2800" b="1" dirty="0">
              <a:latin typeface="Times New Roman" pitchFamily="18" charset="0"/>
              <a:cs typeface="Times New Roman" pitchFamily="18" charset="0"/>
            </a:endParaRPr>
          </a:p>
        </p:txBody>
      </p:sp>
      <p:sp>
        <p:nvSpPr>
          <p:cNvPr id="3" name="TextBox 2"/>
          <p:cNvSpPr txBox="1"/>
          <p:nvPr/>
        </p:nvSpPr>
        <p:spPr>
          <a:xfrm>
            <a:off x="357158" y="857232"/>
            <a:ext cx="8786842" cy="1446550"/>
          </a:xfrm>
          <a:prstGeom prst="rect">
            <a:avLst/>
          </a:prstGeom>
          <a:noFill/>
        </p:spPr>
        <p:txBody>
          <a:bodyPr wrap="square" rtlCol="0">
            <a:spAutoFit/>
          </a:bodyPr>
          <a:lstStyle/>
          <a:p>
            <a:r>
              <a:rPr lang="ro-RO" sz="2200" dirty="0" smtClean="0">
                <a:latin typeface="Times New Roman" pitchFamily="18" charset="0"/>
                <a:cs typeface="Times New Roman" pitchFamily="18" charset="0"/>
              </a:rPr>
              <a:t>   Atât profesorii cât și elevii au făct ca orele să fie interactive și pline de informații importante.</a:t>
            </a:r>
          </a:p>
          <a:p>
            <a:r>
              <a:rPr lang="ro-RO" sz="2200" dirty="0">
                <a:latin typeface="Times New Roman" pitchFamily="18" charset="0"/>
                <a:cs typeface="Times New Roman" pitchFamily="18" charset="0"/>
              </a:rPr>
              <a:t> </a:t>
            </a:r>
            <a:r>
              <a:rPr lang="ro-RO" sz="2200" dirty="0" smtClean="0">
                <a:latin typeface="Times New Roman" pitchFamily="18" charset="0"/>
                <a:cs typeface="Times New Roman" pitchFamily="18" charset="0"/>
              </a:rPr>
              <a:t>  </a:t>
            </a:r>
            <a:r>
              <a:rPr lang="en-US" sz="2200" dirty="0" smtClean="0">
                <a:solidFill>
                  <a:schemeClr val="accent6">
                    <a:lumMod val="50000"/>
                  </a:schemeClr>
                </a:solidFill>
                <a:latin typeface="Times New Roman" pitchFamily="18" charset="0"/>
                <a:cs typeface="Times New Roman" pitchFamily="18" charset="0"/>
              </a:rPr>
              <a:t>Both teachers and students made the classes interactive and full of important information</a:t>
            </a:r>
            <a:r>
              <a:rPr lang="en-US" dirty="0" smtClean="0">
                <a:solidFill>
                  <a:schemeClr val="accent6">
                    <a:lumMod val="50000"/>
                  </a:schemeClr>
                </a:solidFill>
                <a:latin typeface="Times New Roman" pitchFamily="18" charset="0"/>
                <a:cs typeface="Times New Roman" pitchFamily="18" charset="0"/>
              </a:rPr>
              <a:t>.</a:t>
            </a:r>
            <a:endParaRPr lang="en-US" dirty="0">
              <a:solidFill>
                <a:schemeClr val="accent6">
                  <a:lumMod val="50000"/>
                </a:schemeClr>
              </a:solidFill>
              <a:latin typeface="Times New Roman" pitchFamily="18" charset="0"/>
              <a:cs typeface="Times New Roman" pitchFamily="18" charset="0"/>
            </a:endParaRPr>
          </a:p>
        </p:txBody>
      </p:sp>
      <p:pic>
        <p:nvPicPr>
          <p:cNvPr id="4" name="Picture 3" descr="WhatsApp Image 2025-05-27 at 21.14.57.jpeg"/>
          <p:cNvPicPr>
            <a:picLocks noChangeAspect="1"/>
          </p:cNvPicPr>
          <p:nvPr/>
        </p:nvPicPr>
        <p:blipFill>
          <a:blip r:embed="rId2" cstate="print"/>
          <a:srcRect l="8035" t="8929" r="6250" b="30357"/>
          <a:stretch>
            <a:fillRect/>
          </a:stretch>
        </p:blipFill>
        <p:spPr>
          <a:xfrm>
            <a:off x="214282" y="2857496"/>
            <a:ext cx="4572032" cy="242889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WhatsApp Image 2025-05-27 at 21.14.57 (2).jpeg"/>
          <p:cNvPicPr>
            <a:picLocks noChangeAspect="1"/>
          </p:cNvPicPr>
          <p:nvPr/>
        </p:nvPicPr>
        <p:blipFill>
          <a:blip r:embed="rId3" cstate="print"/>
          <a:srcRect t="7317" b="9755"/>
          <a:stretch>
            <a:fillRect/>
          </a:stretch>
        </p:blipFill>
        <p:spPr>
          <a:xfrm>
            <a:off x="5000628" y="2857496"/>
            <a:ext cx="3905245" cy="2428892"/>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214282" y="5572140"/>
            <a:ext cx="4357718" cy="584775"/>
          </a:xfrm>
          <a:prstGeom prst="rect">
            <a:avLst/>
          </a:prstGeom>
          <a:noFill/>
        </p:spPr>
        <p:txBody>
          <a:bodyPr wrap="square" rtlCol="0">
            <a:spAutoFit/>
          </a:bodyPr>
          <a:lstStyle/>
          <a:p>
            <a:r>
              <a:rPr lang="ro-RO" sz="3200" i="1" dirty="0" smtClean="0">
                <a:solidFill>
                  <a:srgbClr val="002060"/>
                </a:solidFill>
                <a:effectLst>
                  <a:outerShdw blurRad="38100" dist="38100" dir="2700000" algn="tl">
                    <a:srgbClr val="000000">
                      <a:alpha val="43137"/>
                    </a:srgbClr>
                  </a:outerShdw>
                </a:effectLst>
                <a:latin typeface="Arial Black" pitchFamily="34" charset="0"/>
              </a:rPr>
              <a:t>Latin</a:t>
            </a:r>
            <a:endParaRPr lang="en-US" sz="3200" i="1" dirty="0">
              <a:solidFill>
                <a:srgbClr val="002060"/>
              </a:solidFill>
              <a:effectLst>
                <a:outerShdw blurRad="38100" dist="38100" dir="2700000" algn="tl">
                  <a:srgbClr val="000000">
                    <a:alpha val="43137"/>
                  </a:srgbClr>
                </a:outerShdw>
              </a:effectLst>
              <a:latin typeface="Arial Black" pitchFamily="34" charset="0"/>
            </a:endParaRPr>
          </a:p>
        </p:txBody>
      </p:sp>
      <p:sp>
        <p:nvSpPr>
          <p:cNvPr id="10" name="TextBox 9"/>
          <p:cNvSpPr txBox="1"/>
          <p:nvPr/>
        </p:nvSpPr>
        <p:spPr>
          <a:xfrm>
            <a:off x="4929190" y="5572140"/>
            <a:ext cx="3214710" cy="584775"/>
          </a:xfrm>
          <a:prstGeom prst="rect">
            <a:avLst/>
          </a:prstGeom>
          <a:noFill/>
        </p:spPr>
        <p:txBody>
          <a:bodyPr wrap="square" rtlCol="0">
            <a:spAutoFit/>
          </a:bodyPr>
          <a:lstStyle/>
          <a:p>
            <a:r>
              <a:rPr lang="ro-RO" sz="3200" i="1" dirty="0" smtClean="0">
                <a:solidFill>
                  <a:srgbClr val="002060"/>
                </a:solidFill>
                <a:effectLst>
                  <a:outerShdw blurRad="38100" dist="38100" dir="2700000" algn="tl">
                    <a:srgbClr val="000000">
                      <a:alpha val="43137"/>
                    </a:srgbClr>
                  </a:outerShdw>
                </a:effectLst>
                <a:latin typeface="Arial Black" pitchFamily="34" charset="0"/>
              </a:rPr>
              <a:t>Chemistry</a:t>
            </a:r>
            <a:endParaRPr lang="en-US" sz="3200" i="1" dirty="0">
              <a:solidFill>
                <a:srgbClr val="00206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5-05-27 at 21.14.56 (1).jpeg"/>
          <p:cNvPicPr>
            <a:picLocks noChangeAspect="1"/>
          </p:cNvPicPr>
          <p:nvPr/>
        </p:nvPicPr>
        <p:blipFill>
          <a:blip r:embed="rId2" cstate="print"/>
          <a:srcRect l="15278" t="35416" b="23958"/>
          <a:stretch>
            <a:fillRect/>
          </a:stretch>
        </p:blipFill>
        <p:spPr>
          <a:xfrm>
            <a:off x="1000100" y="428604"/>
            <a:ext cx="7193254" cy="4599004"/>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857224" y="5214950"/>
            <a:ext cx="7429552" cy="769441"/>
          </a:xfrm>
          <a:prstGeom prst="rect">
            <a:avLst/>
          </a:prstGeom>
          <a:noFill/>
        </p:spPr>
        <p:txBody>
          <a:bodyPr wrap="square" rtlCol="0">
            <a:spAutoFit/>
          </a:bodyPr>
          <a:lstStyle/>
          <a:p>
            <a:r>
              <a:rPr lang="ro-RO" sz="4400" i="1" dirty="0" smtClean="0">
                <a:solidFill>
                  <a:srgbClr val="002060"/>
                </a:solidFill>
                <a:effectLst>
                  <a:outerShdw blurRad="38100" dist="38100" dir="2700000" algn="tl">
                    <a:srgbClr val="000000">
                      <a:alpha val="43137"/>
                    </a:srgbClr>
                  </a:outerShdw>
                </a:effectLst>
                <a:latin typeface="Arial Black" pitchFamily="34" charset="0"/>
              </a:rPr>
              <a:t>Math</a:t>
            </a:r>
            <a:endParaRPr lang="en-US" sz="4400" i="1" dirty="0">
              <a:solidFill>
                <a:srgbClr val="00206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071942"/>
            <a:ext cx="2357422" cy="2571768"/>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WhatsApp Image 2025-05-27 at 21.40.44.jpeg"/>
          <p:cNvPicPr>
            <a:picLocks noChangeAspect="1"/>
          </p:cNvPicPr>
          <p:nvPr/>
        </p:nvPicPr>
        <p:blipFill>
          <a:blip r:embed="rId2" cstate="print"/>
          <a:srcRect l="19762" r="-1440" b="10417"/>
          <a:stretch>
            <a:fillRect/>
          </a:stretch>
        </p:blipFill>
        <p:spPr>
          <a:xfrm>
            <a:off x="0" y="0"/>
            <a:ext cx="4429124" cy="3643314"/>
          </a:xfrm>
          <a:prstGeom prst="rect">
            <a:avLst/>
          </a:prstGeom>
        </p:spPr>
      </p:pic>
      <p:pic>
        <p:nvPicPr>
          <p:cNvPr id="3" name="Picture 2" descr="WhatsApp Image 2025-05-27 at 21.40.43.jpeg"/>
          <p:cNvPicPr>
            <a:picLocks noChangeAspect="1"/>
          </p:cNvPicPr>
          <p:nvPr/>
        </p:nvPicPr>
        <p:blipFill>
          <a:blip r:embed="rId3" cstate="print"/>
          <a:srcRect l="-2817"/>
          <a:stretch>
            <a:fillRect/>
          </a:stretch>
        </p:blipFill>
        <p:spPr>
          <a:xfrm>
            <a:off x="3929058" y="0"/>
            <a:ext cx="5214942" cy="3804049"/>
          </a:xfrm>
          <a:prstGeom prst="rect">
            <a:avLst/>
          </a:prstGeom>
        </p:spPr>
      </p:pic>
      <p:pic>
        <p:nvPicPr>
          <p:cNvPr id="6" name="Picture 5" descr="WhatsApp Image 2025-05-27 at 21.40.27.jpeg"/>
          <p:cNvPicPr>
            <a:picLocks noChangeAspect="1"/>
          </p:cNvPicPr>
          <p:nvPr/>
        </p:nvPicPr>
        <p:blipFill>
          <a:blip r:embed="rId4" cstate="print"/>
          <a:srcRect t="20713" r="11718" b="13684"/>
          <a:stretch>
            <a:fillRect/>
          </a:stretch>
        </p:blipFill>
        <p:spPr>
          <a:xfrm>
            <a:off x="2643174" y="3636339"/>
            <a:ext cx="6500826" cy="3221661"/>
          </a:xfrm>
          <a:prstGeom prst="rect">
            <a:avLst/>
          </a:prstGeom>
        </p:spPr>
      </p:pic>
      <p:sp>
        <p:nvSpPr>
          <p:cNvPr id="7" name="TextBox 6"/>
          <p:cNvSpPr txBox="1"/>
          <p:nvPr/>
        </p:nvSpPr>
        <p:spPr>
          <a:xfrm>
            <a:off x="0" y="4071942"/>
            <a:ext cx="2643174" cy="2554545"/>
          </a:xfrm>
          <a:prstGeom prst="rect">
            <a:avLst/>
          </a:prstGeom>
          <a:noFill/>
        </p:spPr>
        <p:txBody>
          <a:bodyPr wrap="square" rtlCol="0">
            <a:spAutoFit/>
          </a:bodyPr>
          <a:lstStyle/>
          <a:p>
            <a:r>
              <a:rPr lang="ro-RO" sz="4000" b="1" dirty="0" smtClean="0">
                <a:solidFill>
                  <a:srgbClr val="002060"/>
                </a:solidFill>
                <a:latin typeface="Times New Roman" pitchFamily="18" charset="0"/>
                <a:cs typeface="Times New Roman" pitchFamily="18" charset="0"/>
              </a:rPr>
              <a:t>POZAR Thermal Baths Field Trip</a:t>
            </a:r>
            <a:endParaRPr lang="en-US" sz="4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sApp Image 2025-05-27 at 21.42.40.jpeg"/>
          <p:cNvPicPr>
            <a:picLocks noChangeAspect="1"/>
          </p:cNvPicPr>
          <p:nvPr/>
        </p:nvPicPr>
        <p:blipFill>
          <a:blip r:embed="rId2" cstate="print"/>
          <a:srcRect l="-4878" r="-7318" b="10365"/>
          <a:stretch>
            <a:fillRect/>
          </a:stretch>
        </p:blipFill>
        <p:spPr>
          <a:xfrm>
            <a:off x="5357818" y="214290"/>
            <a:ext cx="3286148" cy="3500438"/>
          </a:xfrm>
          <a:prstGeom prst="rect">
            <a:avLst/>
          </a:prstGeom>
        </p:spPr>
      </p:pic>
      <p:pic>
        <p:nvPicPr>
          <p:cNvPr id="2" name="Picture 1" descr="WhatsApp Image 2025-05-27 at 21.43.20.jpeg"/>
          <p:cNvPicPr>
            <a:picLocks noChangeAspect="1"/>
          </p:cNvPicPr>
          <p:nvPr/>
        </p:nvPicPr>
        <p:blipFill>
          <a:blip r:embed="rId3" cstate="print"/>
          <a:srcRect l="2778" t="19791" r="5555"/>
          <a:stretch>
            <a:fillRect/>
          </a:stretch>
        </p:blipFill>
        <p:spPr>
          <a:xfrm>
            <a:off x="214282" y="214290"/>
            <a:ext cx="5143536" cy="6000766"/>
          </a:xfrm>
          <a:prstGeom prst="rect">
            <a:avLst/>
          </a:prstGeom>
        </p:spPr>
      </p:pic>
      <p:sp>
        <p:nvSpPr>
          <p:cNvPr id="5" name="Rectangle 4"/>
          <p:cNvSpPr/>
          <p:nvPr/>
        </p:nvSpPr>
        <p:spPr>
          <a:xfrm>
            <a:off x="5572132" y="4000504"/>
            <a:ext cx="2857520" cy="2214578"/>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43570" y="4143380"/>
            <a:ext cx="2643206" cy="1815882"/>
          </a:xfrm>
          <a:prstGeom prst="rect">
            <a:avLst/>
          </a:prstGeom>
          <a:noFill/>
        </p:spPr>
        <p:txBody>
          <a:bodyPr wrap="square" rtlCol="0">
            <a:spAutoFit/>
          </a:bodyPr>
          <a:lstStyle/>
          <a:p>
            <a:r>
              <a:rPr lang="ro-RO" sz="2800" b="1" dirty="0" smtClean="0">
                <a:solidFill>
                  <a:srgbClr val="002060"/>
                </a:solidFill>
                <a:latin typeface="Times New Roman" pitchFamily="18" charset="0"/>
                <a:cs typeface="Times New Roman" pitchFamily="18" charset="0"/>
              </a:rPr>
              <a:t>Alexander The Great Statue and The White Tower</a:t>
            </a:r>
            <a:endParaRPr lang="en-US"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atsApp Image 2025-05-27 at 21.36.44 (1).jpeg"/>
          <p:cNvPicPr>
            <a:picLocks noChangeAspect="1"/>
          </p:cNvPicPr>
          <p:nvPr/>
        </p:nvPicPr>
        <p:blipFill>
          <a:blip r:embed="rId2" cstate="print"/>
          <a:stretch>
            <a:fillRect/>
          </a:stretch>
        </p:blipFill>
        <p:spPr>
          <a:xfrm>
            <a:off x="0" y="0"/>
            <a:ext cx="5048253" cy="3786190"/>
          </a:xfrm>
          <a:prstGeom prst="rect">
            <a:avLst/>
          </a:prstGeom>
        </p:spPr>
      </p:pic>
      <p:pic>
        <p:nvPicPr>
          <p:cNvPr id="4" name="Picture 3" descr="WhatsApp Image 2025-05-27 at 21.36.45 (2).jpeg"/>
          <p:cNvPicPr>
            <a:picLocks noChangeAspect="1"/>
          </p:cNvPicPr>
          <p:nvPr/>
        </p:nvPicPr>
        <p:blipFill>
          <a:blip r:embed="rId3" cstate="print"/>
          <a:srcRect l="6522" r="7608" b="9432"/>
          <a:stretch>
            <a:fillRect/>
          </a:stretch>
        </p:blipFill>
        <p:spPr>
          <a:xfrm>
            <a:off x="4357622" y="0"/>
            <a:ext cx="4786378" cy="3786190"/>
          </a:xfrm>
          <a:prstGeom prst="rect">
            <a:avLst/>
          </a:prstGeom>
        </p:spPr>
      </p:pic>
      <p:pic>
        <p:nvPicPr>
          <p:cNvPr id="5" name="Picture 4" descr="WhatsApp Image 2025-05-27 at 21.36.45 (1).jpeg"/>
          <p:cNvPicPr>
            <a:picLocks noChangeAspect="1"/>
          </p:cNvPicPr>
          <p:nvPr/>
        </p:nvPicPr>
        <p:blipFill>
          <a:blip r:embed="rId4" cstate="print"/>
          <a:srcRect t="22523" r="10810"/>
          <a:stretch>
            <a:fillRect/>
          </a:stretch>
        </p:blipFill>
        <p:spPr>
          <a:xfrm>
            <a:off x="4429092" y="3786190"/>
            <a:ext cx="4714908" cy="3071810"/>
          </a:xfrm>
          <a:prstGeom prst="rect">
            <a:avLst/>
          </a:prstGeom>
        </p:spPr>
      </p:pic>
      <p:pic>
        <p:nvPicPr>
          <p:cNvPr id="6" name="Picture 5" descr="WhatsApp Image 2025-05-27 at 21.36.44.jpeg"/>
          <p:cNvPicPr>
            <a:picLocks noChangeAspect="1"/>
          </p:cNvPicPr>
          <p:nvPr/>
        </p:nvPicPr>
        <p:blipFill>
          <a:blip r:embed="rId5" cstate="print"/>
          <a:srcRect t="6522"/>
          <a:stretch>
            <a:fillRect/>
          </a:stretch>
        </p:blipFill>
        <p:spPr>
          <a:xfrm>
            <a:off x="2928926" y="3786190"/>
            <a:ext cx="2464593" cy="3071810"/>
          </a:xfrm>
          <a:prstGeom prst="rect">
            <a:avLst/>
          </a:prstGeom>
        </p:spPr>
      </p:pic>
      <p:sp>
        <p:nvSpPr>
          <p:cNvPr id="8" name="Rectangle 7"/>
          <p:cNvSpPr/>
          <p:nvPr/>
        </p:nvSpPr>
        <p:spPr>
          <a:xfrm>
            <a:off x="0" y="4143380"/>
            <a:ext cx="2714612" cy="228601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4429132"/>
            <a:ext cx="2643174" cy="1569660"/>
          </a:xfrm>
          <a:prstGeom prst="rect">
            <a:avLst/>
          </a:prstGeom>
          <a:noFill/>
        </p:spPr>
        <p:txBody>
          <a:bodyPr wrap="square" rtlCol="0">
            <a:spAutoFit/>
          </a:bodyPr>
          <a:lstStyle/>
          <a:p>
            <a:r>
              <a:rPr lang="ro-RO" sz="3200" b="1" dirty="0" smtClean="0">
                <a:solidFill>
                  <a:srgbClr val="002060"/>
                </a:solidFill>
                <a:latin typeface="Times New Roman" pitchFamily="18" charset="0"/>
                <a:cs typeface="Times New Roman" pitchFamily="18" charset="0"/>
              </a:rPr>
              <a:t>Banana Beach Cruise Trip</a:t>
            </a:r>
            <a:endParaRPr lang="en-US" sz="3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786874" cy="657229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7158" y="357166"/>
            <a:ext cx="8215370" cy="461665"/>
          </a:xfrm>
          <a:prstGeom prst="rect">
            <a:avLst/>
          </a:prstGeom>
          <a:noFill/>
        </p:spPr>
        <p:txBody>
          <a:bodyPr wrap="square" rtlCol="0">
            <a:spAutoFit/>
          </a:bodyPr>
          <a:lstStyle/>
          <a:p>
            <a:r>
              <a:rPr lang="en-US" sz="2400" dirty="0" err="1" smtClean="0">
                <a:solidFill>
                  <a:srgbClr val="002060"/>
                </a:solidFill>
                <a:latin typeface="Arial Black" pitchFamily="34" charset="0"/>
                <a:cs typeface="Times New Roman" pitchFamily="18" charset="0"/>
              </a:rPr>
              <a:t>Miruna</a:t>
            </a:r>
            <a:r>
              <a:rPr lang="en-US" sz="2400" dirty="0" smtClean="0">
                <a:solidFill>
                  <a:srgbClr val="002060"/>
                </a:solidFill>
                <a:latin typeface="Arial Black" pitchFamily="34" charset="0"/>
                <a:cs typeface="Times New Roman" pitchFamily="18" charset="0"/>
              </a:rPr>
              <a:t>:</a:t>
            </a:r>
            <a:endParaRPr lang="en-US" sz="2400" dirty="0">
              <a:solidFill>
                <a:srgbClr val="002060"/>
              </a:solidFill>
              <a:latin typeface="Arial Black" pitchFamily="34" charset="0"/>
              <a:cs typeface="Times New Roman" pitchFamily="18" charset="0"/>
            </a:endParaRPr>
          </a:p>
        </p:txBody>
      </p:sp>
      <p:sp>
        <p:nvSpPr>
          <p:cNvPr id="5" name="TextBox 4"/>
          <p:cNvSpPr txBox="1"/>
          <p:nvPr/>
        </p:nvSpPr>
        <p:spPr>
          <a:xfrm>
            <a:off x="428596" y="928670"/>
            <a:ext cx="8143932" cy="5990631"/>
          </a:xfrm>
          <a:prstGeom prst="rect">
            <a:avLst/>
          </a:prstGeom>
          <a:noFill/>
        </p:spPr>
        <p:txBody>
          <a:bodyPr wrap="square" rtlCol="0">
            <a:spAutoFit/>
          </a:bodyPr>
          <a:lstStyle/>
          <a:p>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Participarea la programul Erasmus în Salonic a fost una dintre cele mai frumoase experiențe din viața mea. Am descoperit o cultură bogată, oameni calzi și un oraș în care tradiția se îmbină armonios cu modernitatea.</a:t>
            </a:r>
          </a:p>
          <a:p>
            <a:r>
              <a:rPr lang="vi-VN" sz="2200" dirty="0" smtClean="0">
                <a:latin typeface="Times New Roman" pitchFamily="18" charset="0"/>
                <a:cs typeface="Times New Roman" pitchFamily="18" charset="0"/>
              </a:rPr>
              <a:t>De la sosire, am fost întâmpinați cu ospitalitate și deschidere de către elevii și profesorii liceului partener, iar integrarea noastră s-a făcut natural.</a:t>
            </a:r>
          </a:p>
          <a:p>
            <a:r>
              <a:rPr lang="vi-VN" sz="2200" dirty="0" smtClean="0">
                <a:latin typeface="Times New Roman" pitchFamily="18" charset="0"/>
                <a:cs typeface="Times New Roman" pitchFamily="18" charset="0"/>
              </a:rPr>
              <a:t>Am fost impresionată de cât de bine vorbeau engleză locuitorii orașului, ceea ce a facilitat comunicarea și adaptarea.</a:t>
            </a:r>
          </a:p>
          <a:p>
            <a:r>
              <a:rPr lang="vi-VN" sz="2200" dirty="0" smtClean="0">
                <a:latin typeface="Times New Roman" pitchFamily="18" charset="0"/>
                <a:cs typeface="Times New Roman" pitchFamily="18" charset="0"/>
              </a:rPr>
              <a:t>Mâncarea grecească a fost delicioasă, iar fiecare masă a fost o ocazie de a descoperi noi arome autentice.</a:t>
            </a:r>
          </a:p>
          <a:p>
            <a:r>
              <a:rPr lang="vi-VN" sz="2200" dirty="0" smtClean="0">
                <a:latin typeface="Times New Roman" pitchFamily="18" charset="0"/>
                <a:cs typeface="Times New Roman" pitchFamily="18" charset="0"/>
              </a:rPr>
              <a:t>Salonic ne-a oferit peisaje spectaculoase, un centru istoric vibrant și monumente încărcate de istorie și cultură.</a:t>
            </a:r>
          </a:p>
          <a:p>
            <a:r>
              <a:rPr lang="vi-VN" sz="2200" dirty="0" smtClean="0">
                <a:latin typeface="Times New Roman" pitchFamily="18" charset="0"/>
                <a:cs typeface="Times New Roman" pitchFamily="18" charset="0"/>
              </a:rPr>
              <a:t>Această experiență m-a ajutat să îmi dezvolt abilitățile de comunicare, să leg prietenii internaționale și să devin mai deschisă către diversitate. O recomand cu drag oricui are șansa să participe.</a:t>
            </a:r>
            <a:r>
              <a:rPr lang="en-US" sz="2200" dirty="0" smtClean="0">
                <a:latin typeface="Times New Roman" pitchFamily="18" charset="0"/>
                <a:cs typeface="Times New Roman" pitchFamily="18" charset="0"/>
              </a:rPr>
              <a:t>”</a:t>
            </a:r>
            <a:endParaRPr lang="vi-VN"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818</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DISEMINAREA PROIECTULUI ERASMUS+ AL LICEULUI TEORETIC „HENRI COANDĂ” BACĂU PENTRU ȘCOLI ACREDITATE    - COD DE ACREDITARE: 2022-1-RO01-KA120-SCH-000105409 -  NUMĂR PROIECT: 2024-1-RO01-KA121-SCH-000236230 </vt:lpstr>
      <vt:lpstr>ERASMUS+ 2025 Schimb de experiențe culturale și educaționale</vt:lpstr>
      <vt:lpstr>Primirea elevilor nostrii în Grecia</vt:lpstr>
      <vt:lpstr>Slide 4</vt:lpstr>
      <vt:lpstr>Slide 5</vt:lpstr>
      <vt:lpstr>Slide 6</vt:lpstr>
      <vt:lpstr>Slide 7</vt:lpstr>
      <vt:lpstr>Slide 8</vt:lpstr>
      <vt:lpstr>Slide 9</vt:lpstr>
      <vt:lpstr>Slide 10</vt:lpstr>
      <vt:lpstr>Slide 11</vt:lpstr>
      <vt:lpstr>Slide 12</vt:lpstr>
      <vt:lpstr>Slide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DISEMINAREA PROIECTULUI ERASMUS+ AL LICEULUI TEORETIC „HENRI COANDĂ” BACĂU PENTRU ȘCOLI ACREDITATE    - COD DE ACREDITARE: 2022-1-RO01-KA120-SCH-000105409 -  NUMĂR PROIECT: 2024-1-RO01-KA121-SCH-000236230</dc:title>
  <dc:creator>HP</dc:creator>
  <cp:lastModifiedBy>HP</cp:lastModifiedBy>
  <cp:revision>20</cp:revision>
  <dcterms:created xsi:type="dcterms:W3CDTF">2025-05-27T16:10:22Z</dcterms:created>
  <dcterms:modified xsi:type="dcterms:W3CDTF">2025-05-27T19:29:44Z</dcterms:modified>
</cp:coreProperties>
</file>